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6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10" userDrawn="1">
          <p15:clr>
            <a:srgbClr val="A4A3A4"/>
          </p15:clr>
        </p15:guide>
        <p15:guide id="4" pos="41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Riley" initials="BR" lastIdx="4" clrIdx="0">
    <p:extLst>
      <p:ext uri="{19B8F6BF-5375-455C-9EA6-DF929625EA0E}">
        <p15:presenceInfo xmlns:p15="http://schemas.microsoft.com/office/powerpoint/2012/main" userId="S-1-12-1-838716849-1195048227-4183705267-27379464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AAAAAA"/>
    <a:srgbClr val="05234A"/>
    <a:srgbClr val="F4F4F4"/>
    <a:srgbClr val="364247"/>
    <a:srgbClr val="003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414" y="150"/>
      </p:cViewPr>
      <p:guideLst>
        <p:guide orient="horz" pos="2666"/>
        <p:guide pos="2160"/>
        <p:guide pos="210"/>
        <p:guide pos="4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commentAuthors" Target="commentAuthors.xml"/><Relationship Id="rId10" Type="http://schemas.openxmlformats.org/officeDocument/2006/relationships/customXml" Target="../customXml/item1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0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6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47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5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9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8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44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8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5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1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06C1E-CC30-4E48-8DF6-E55E6505A2F2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A305C-E918-4F25-8DBC-766F476DD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4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lumiagm.com/183502649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D7AC-D3A6-410B-8687-6D68847BB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62728"/>
            <a:ext cx="6858000" cy="362546"/>
          </a:xfrm>
          <a:ln>
            <a:noFill/>
          </a:ln>
        </p:spPr>
        <p:txBody>
          <a:bodyPr anchor="t" anchorCtr="0">
            <a:noAutofit/>
          </a:bodyPr>
          <a:lstStyle/>
          <a:p>
            <a:r>
              <a:rPr lang="fr-FR" sz="18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 pour la réunion virtuelle</a:t>
            </a:r>
            <a:endParaRPr lang="en-GB" sz="1800" b="1" dirty="0">
              <a:solidFill>
                <a:srgbClr val="3642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A0C163-0FF0-43CD-B66C-5912A6C8F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4" y="192906"/>
            <a:ext cx="1493495" cy="41627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6D5488-2C2D-4EBD-B3AE-C2682F8E6CFA}"/>
              </a:ext>
            </a:extLst>
          </p:cNvPr>
          <p:cNvCxnSpPr>
            <a:cxnSpLocks/>
          </p:cNvCxnSpPr>
          <p:nvPr/>
        </p:nvCxnSpPr>
        <p:spPr>
          <a:xfrm>
            <a:off x="350728" y="5234609"/>
            <a:ext cx="6191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42232C-F749-489C-82DF-C7E25615AA4D}"/>
              </a:ext>
            </a:extLst>
          </p:cNvPr>
          <p:cNvCxnSpPr>
            <a:cxnSpLocks/>
          </p:cNvCxnSpPr>
          <p:nvPr/>
        </p:nvCxnSpPr>
        <p:spPr>
          <a:xfrm>
            <a:off x="347784" y="1355770"/>
            <a:ext cx="6191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20E5C437-EE59-4FDB-AF10-8C0204214766}"/>
              </a:ext>
            </a:extLst>
          </p:cNvPr>
          <p:cNvSpPr txBox="1">
            <a:spLocks/>
          </p:cNvSpPr>
          <p:nvPr/>
        </p:nvSpPr>
        <p:spPr>
          <a:xfrm>
            <a:off x="257540" y="1501956"/>
            <a:ext cx="6296734" cy="36712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Cette année, nous organiserons une réunion virtuelle, où vous aurez l'occasion de participer à la réunion en ligne, en utilisant votre smartphone, tablette ou ordinateur.</a:t>
            </a:r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Vous pourrez voir une webdiffusion en direct de la réunion, poser des questions aux administrateurs en ligne et soumettre vos votes en temps réel.</a:t>
            </a:r>
          </a:p>
          <a:p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Visitez </a:t>
            </a:r>
            <a:r>
              <a:rPr lang="en-GB" sz="1400" dirty="0">
                <a:solidFill>
                  <a:srgbClr val="0099E0"/>
                </a:solidFill>
                <a:latin typeface="Lato"/>
                <a:hlinkClick r:id="rId3"/>
              </a:rPr>
              <a:t>https://web.lumiagm.com/183502649</a:t>
            </a:r>
            <a:r>
              <a:rPr lang="en-GB" sz="1400" dirty="0">
                <a:solidFill>
                  <a:srgbClr val="000000"/>
                </a:solidFill>
                <a:latin typeface="Lato"/>
              </a:rPr>
              <a:t> 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dans votre navigateur</a:t>
            </a:r>
          </a:p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(pas de recherche Google) </a:t>
            </a:r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 smartphone, </a:t>
            </a:r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tablette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ordinateur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Assurez-vous que vous disposez des dernières versions de Chrome, Safari, Edge. N'UTILISEZ PAS D'EXPLORATEUR INTERNET.</a:t>
            </a: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Connectez-vous à temps pour vous assurer que votre navigateur est compatible.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Si vous avez le droit de vote, sélectionnez « Login » et entrez votre nom d'utilisateur et votre mot de passe. </a:t>
            </a: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Vous pouvez vous connecter au site à partir du 09:30h, 18 Mai 2021.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504216-5764-4883-B028-60D4DE191CAD}"/>
              </a:ext>
            </a:extLst>
          </p:cNvPr>
          <p:cNvGrpSpPr/>
          <p:nvPr/>
        </p:nvGrpSpPr>
        <p:grpSpPr>
          <a:xfrm>
            <a:off x="1787349" y="5504248"/>
            <a:ext cx="3308354" cy="1724086"/>
            <a:chOff x="120646" y="5692137"/>
            <a:chExt cx="3308354" cy="172408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09D3D8B-875D-4D5A-963E-1AD3BC26F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120646" y="5692137"/>
              <a:ext cx="3308354" cy="172408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FA847B9-15AF-447F-819A-28D59A6A1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948" y="5823927"/>
              <a:ext cx="1990727" cy="1119781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50FBBC-E3BE-4E70-AFFB-D2F146A4CCBB}"/>
              </a:ext>
            </a:extLst>
          </p:cNvPr>
          <p:cNvCxnSpPr>
            <a:cxnSpLocks/>
          </p:cNvCxnSpPr>
          <p:nvPr/>
        </p:nvCxnSpPr>
        <p:spPr>
          <a:xfrm>
            <a:off x="333375" y="743777"/>
            <a:ext cx="6191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177DC2-73DC-4BCA-8A17-E8289220B762}"/>
              </a:ext>
            </a:extLst>
          </p:cNvPr>
          <p:cNvGrpSpPr>
            <a:grpSpLocks noChangeAspect="1"/>
          </p:cNvGrpSpPr>
          <p:nvPr/>
        </p:nvGrpSpPr>
        <p:grpSpPr>
          <a:xfrm>
            <a:off x="1714512" y="7657289"/>
            <a:ext cx="3454027" cy="1800000"/>
            <a:chOff x="218871" y="2246044"/>
            <a:chExt cx="3308354" cy="172408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B1EF415-48C4-4955-927C-10FF69332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7881" y="2253119"/>
              <a:ext cx="1994219" cy="112174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8C24A0B-D7EA-457E-A5E7-96365E2A9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218871" y="2246044"/>
              <a:ext cx="3308354" cy="1724086"/>
            </a:xfrm>
            <a:prstGeom prst="rect">
              <a:avLst/>
            </a:prstGeom>
          </p:spPr>
        </p:pic>
      </p:grpSp>
      <p:pic>
        <p:nvPicPr>
          <p:cNvPr id="35" name="Picture 34" descr="Logo, company name&#10;&#10;Description automatically generated">
            <a:extLst>
              <a:ext uri="{FF2B5EF4-FFF2-40B4-BE49-F238E27FC236}">
                <a16:creationId xmlns:a16="http://schemas.microsoft.com/office/drawing/2014/main" id="{594A0EFE-91BF-4769-9CBB-8B3CD4980E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0" b="18599"/>
          <a:stretch/>
        </p:blipFill>
        <p:spPr>
          <a:xfrm>
            <a:off x="5123145" y="115264"/>
            <a:ext cx="1401480" cy="5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E280AC06-E5D8-45FF-A4AC-24F740AD0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4" y="192906"/>
            <a:ext cx="1493495" cy="416274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A89CB172-6061-429D-B2AB-5A7E54C14178}"/>
              </a:ext>
            </a:extLst>
          </p:cNvPr>
          <p:cNvSpPr txBox="1">
            <a:spLocks/>
          </p:cNvSpPr>
          <p:nvPr/>
        </p:nvSpPr>
        <p:spPr>
          <a:xfrm>
            <a:off x="251734" y="1306571"/>
            <a:ext cx="3177266" cy="19928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Une fois authentifié avec succès, l'écran d'informations s'affiche.       </a:t>
            </a:r>
          </a:p>
          <a:p>
            <a:pPr algn="l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Vous pouvez regarder les informations sur la société, poser des questions et voter.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BE0D87F-4214-4964-9918-34C6FAAB9DB7}"/>
              </a:ext>
            </a:extLst>
          </p:cNvPr>
          <p:cNvSpPr txBox="1">
            <a:spLocks/>
          </p:cNvSpPr>
          <p:nvPr/>
        </p:nvSpPr>
        <p:spPr>
          <a:xfrm>
            <a:off x="245961" y="770540"/>
            <a:ext cx="2073763" cy="2617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NAVIGATIE</a:t>
            </a:r>
            <a:endParaRPr lang="en-GB" sz="2000" dirty="0">
              <a:solidFill>
                <a:srgbClr val="3642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81BDED7C-8248-4353-BB45-979683E67FFE}"/>
              </a:ext>
            </a:extLst>
          </p:cNvPr>
          <p:cNvSpPr txBox="1">
            <a:spLocks/>
          </p:cNvSpPr>
          <p:nvPr/>
        </p:nvSpPr>
        <p:spPr>
          <a:xfrm>
            <a:off x="3443345" y="766431"/>
            <a:ext cx="3102619" cy="2617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VOTER</a:t>
            </a:r>
          </a:p>
          <a:p>
            <a:pPr algn="l"/>
            <a:r>
              <a:rPr lang="fr-FR" sz="1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Voter </a:t>
            </a:r>
            <a:r>
              <a:rPr lang="fr-FR" sz="1000" b="1" u="sng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lors</a:t>
            </a:r>
            <a:r>
              <a:rPr lang="fr-FR" sz="1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réunion</a:t>
            </a:r>
            <a:endParaRPr lang="en-GB" sz="2000" dirty="0">
              <a:solidFill>
                <a:srgbClr val="3642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26E9883-20D5-44E0-8E43-0AB5740BA7B5}"/>
              </a:ext>
            </a:extLst>
          </p:cNvPr>
          <p:cNvCxnSpPr>
            <a:cxnSpLocks/>
          </p:cNvCxnSpPr>
          <p:nvPr/>
        </p:nvCxnSpPr>
        <p:spPr>
          <a:xfrm>
            <a:off x="346397" y="1257647"/>
            <a:ext cx="2995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5BD2EBF-FB4C-441B-87D3-6E5BB3BCC615}"/>
              </a:ext>
            </a:extLst>
          </p:cNvPr>
          <p:cNvCxnSpPr>
            <a:cxnSpLocks/>
          </p:cNvCxnSpPr>
          <p:nvPr/>
        </p:nvCxnSpPr>
        <p:spPr>
          <a:xfrm>
            <a:off x="338809" y="4586317"/>
            <a:ext cx="30352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DC2A28E-3E39-4909-80AD-9E1EDD01D925}"/>
              </a:ext>
            </a:extLst>
          </p:cNvPr>
          <p:cNvCxnSpPr>
            <a:cxnSpLocks/>
          </p:cNvCxnSpPr>
          <p:nvPr/>
        </p:nvCxnSpPr>
        <p:spPr>
          <a:xfrm>
            <a:off x="3527747" y="1257647"/>
            <a:ext cx="29950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6EB9F0C5-CF09-4EC8-A6EC-D96771C6909E}"/>
              </a:ext>
            </a:extLst>
          </p:cNvPr>
          <p:cNvSpPr txBox="1">
            <a:spLocks/>
          </p:cNvSpPr>
          <p:nvPr/>
        </p:nvSpPr>
        <p:spPr>
          <a:xfrm>
            <a:off x="3437012" y="1301833"/>
            <a:ext cx="3095624" cy="20548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Si un vote doit avoir lieu pendant la réunion, il apparaîtra automatiquement à l'écran.</a:t>
            </a:r>
          </a:p>
          <a:p>
            <a:pPr algn="l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Pour voter, sélectionnez votre choix parmi les options affichées à l'écran.</a:t>
            </a:r>
          </a:p>
          <a:p>
            <a:pPr algn="l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Un message apparaîtra indiquant que votre vote a été reçu.</a:t>
            </a:r>
          </a:p>
          <a:p>
            <a:pPr algn="l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Pour changer votre vote, appuyez sur un autre choix.</a:t>
            </a:r>
          </a:p>
          <a:p>
            <a:pPr algn="l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Si vous voulez annuler votre vote, appuyez sur Annuler.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61C52906-7170-4332-9A76-6AAC5EA8E8F5}"/>
              </a:ext>
            </a:extLst>
          </p:cNvPr>
          <p:cNvSpPr txBox="1">
            <a:spLocks/>
          </p:cNvSpPr>
          <p:nvPr/>
        </p:nvSpPr>
        <p:spPr>
          <a:xfrm>
            <a:off x="339090" y="4099918"/>
            <a:ext cx="2073763" cy="2617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3642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sz="2000" dirty="0">
              <a:solidFill>
                <a:srgbClr val="3642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66F2CD69-D669-4136-999A-10C5801424DE}"/>
              </a:ext>
            </a:extLst>
          </p:cNvPr>
          <p:cNvSpPr txBox="1">
            <a:spLocks/>
          </p:cNvSpPr>
          <p:nvPr/>
        </p:nvSpPr>
        <p:spPr>
          <a:xfrm>
            <a:off x="342159" y="4648767"/>
            <a:ext cx="3177265" cy="16981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Tout membre votant qui participe à la réunion peut poser des questions.</a:t>
            </a:r>
          </a:p>
          <a:p>
            <a:pPr algn="l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Pour poser une question, sélectionnez l'icône de message</a:t>
            </a:r>
          </a:p>
          <a:p>
            <a:pPr algn="l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Les messages peuvent être envoyés à tout moment</a:t>
            </a:r>
          </a:p>
          <a:p>
            <a:pPr algn="l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Les séances de questions-réponses sont soumises jusqu'à ce que le président ferme la session.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Tapez votre message dans la boîte de discussion en bas de l'écran de message.</a:t>
            </a:r>
          </a:p>
          <a:p>
            <a:pPr algn="l"/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Si vous êtes satisfait de votre message, cliquez sur</a:t>
            </a:r>
          </a:p>
          <a:p>
            <a:pPr algn="l"/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le bouton d'envoi.</a:t>
            </a:r>
          </a:p>
          <a:p>
            <a:pPr algn="l"/>
            <a:endParaRPr lang="nl-B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Les questions envoyées via la plateforme en ligne sont modérées avant d'être transmises au président.</a:t>
            </a:r>
            <a:endParaRPr lang="nl-B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50FBBC-E3BE-4E70-AFFB-D2F146A4CCBB}"/>
              </a:ext>
            </a:extLst>
          </p:cNvPr>
          <p:cNvCxnSpPr>
            <a:cxnSpLocks/>
          </p:cNvCxnSpPr>
          <p:nvPr/>
        </p:nvCxnSpPr>
        <p:spPr>
          <a:xfrm>
            <a:off x="333375" y="743777"/>
            <a:ext cx="6191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85F62BD2-AA39-4F36-AFC4-6C73BC07E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37" y="1493092"/>
            <a:ext cx="223838" cy="2238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FEED6-9147-44B5-9AD9-61CA922F15EF}"/>
              </a:ext>
            </a:extLst>
          </p:cNvPr>
          <p:cNvGrpSpPr/>
          <p:nvPr/>
        </p:nvGrpSpPr>
        <p:grpSpPr>
          <a:xfrm>
            <a:off x="206345" y="2235096"/>
            <a:ext cx="3308354" cy="1724086"/>
            <a:chOff x="218871" y="2246044"/>
            <a:chExt cx="3308354" cy="172408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AC87120-AA69-45B0-BB48-5F7BE2409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881" y="2253119"/>
              <a:ext cx="1994219" cy="112174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5E206B8-0E14-4DBB-99F2-2694A1D7C1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218871" y="2246044"/>
              <a:ext cx="3308354" cy="1724086"/>
            </a:xfrm>
            <a:prstGeom prst="rect">
              <a:avLst/>
            </a:prstGeom>
          </p:spPr>
        </p:pic>
      </p:grp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60F55934-B767-4549-83B9-472E43EC50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85" y="4867275"/>
            <a:ext cx="214312" cy="214312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E62494F-3B47-40C5-B7A7-BFCC89633154}"/>
              </a:ext>
            </a:extLst>
          </p:cNvPr>
          <p:cNvGrpSpPr/>
          <p:nvPr/>
        </p:nvGrpSpPr>
        <p:grpSpPr>
          <a:xfrm>
            <a:off x="218968" y="7528450"/>
            <a:ext cx="3308354" cy="1896612"/>
            <a:chOff x="218968" y="7528450"/>
            <a:chExt cx="3308354" cy="189661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04B3856-0605-4170-A7D7-52917EC34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786" y="7661473"/>
              <a:ext cx="1996370" cy="1122958"/>
            </a:xfrm>
            <a:prstGeom prst="rect">
              <a:avLst/>
            </a:prstGeom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F29A72A-424B-408B-8C4E-BB4B10D00A2A}"/>
                </a:ext>
              </a:extLst>
            </p:cNvPr>
            <p:cNvCxnSpPr>
              <a:cxnSpLocks/>
            </p:cNvCxnSpPr>
            <p:nvPr/>
          </p:nvCxnSpPr>
          <p:spPr>
            <a:xfrm>
              <a:off x="333375" y="9425062"/>
              <a:ext cx="29950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40AB0B-EECA-4B0F-B93C-18D096353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218968" y="7528450"/>
              <a:ext cx="3308354" cy="1724086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05C0FC-5B18-47ED-851D-73F36EF995EC}"/>
              </a:ext>
            </a:extLst>
          </p:cNvPr>
          <p:cNvGrpSpPr/>
          <p:nvPr/>
        </p:nvGrpSpPr>
        <p:grpSpPr>
          <a:xfrm>
            <a:off x="3365500" y="3332654"/>
            <a:ext cx="3308354" cy="1724086"/>
            <a:chOff x="3429000" y="3370232"/>
            <a:chExt cx="3308354" cy="172408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6B4A6FB-F0B7-4395-AA42-676D00150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5743" y="3500436"/>
              <a:ext cx="1997869" cy="112380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29D7D30-8128-4511-A2EB-4B2211E3E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" t="24251" r="3754" b="23170"/>
            <a:stretch/>
          </p:blipFill>
          <p:spPr>
            <a:xfrm>
              <a:off x="3429000" y="3370232"/>
              <a:ext cx="3308354" cy="1724086"/>
            </a:xfrm>
            <a:prstGeom prst="rect">
              <a:avLst/>
            </a:prstGeom>
          </p:spPr>
        </p:pic>
      </p:grpSp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1BB23C38-1302-42D2-B537-D08BD9B4ED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0" b="18599"/>
          <a:stretch/>
        </p:blipFill>
        <p:spPr>
          <a:xfrm>
            <a:off x="5123145" y="115264"/>
            <a:ext cx="1401480" cy="5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18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0830980-781f-4047-9220-64e8a49a467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2C2A2C3D96D541B31B88247C1D3474" ma:contentTypeVersion="16" ma:contentTypeDescription="Create a new document." ma:contentTypeScope="" ma:versionID="64b8fdae59c09a70312676889ff08733">
  <xsd:schema xmlns:xsd="http://www.w3.org/2001/XMLSchema" xmlns:xs="http://www.w3.org/2001/XMLSchema" xmlns:p="http://schemas.microsoft.com/office/2006/metadata/properties" xmlns:ns1="http://schemas.microsoft.com/sharepoint/v3" xmlns:ns2="642e267e-5cb3-460f-8e49-60a383ee67cb" xmlns:ns3="ce89910e-6f0d-4077-b6f3-ef02eb0e5251" targetNamespace="http://schemas.microsoft.com/office/2006/metadata/properties" ma:root="true" ma:fieldsID="9094536bed7c46b5bd5fec06f5eff712" ns1:_="" ns2:_="" ns3:_="">
    <xsd:import namespace="http://schemas.microsoft.com/sharepoint/v3"/>
    <xsd:import namespace="642e267e-5cb3-460f-8e49-60a383ee67cb"/>
    <xsd:import namespace="ce89910e-6f0d-4077-b6f3-ef02eb0e52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e267e-5cb3-460f-8e49-60a383ee67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910e-6f0d-4077-b6f3-ef02eb0e52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ce89910e-6f0d-4077-b6f3-ef02eb0e5251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20A17C-54BB-4601-991E-432D65C8ADA5}"/>
</file>

<file path=customXml/itemProps2.xml><?xml version="1.0" encoding="utf-8"?>
<ds:datastoreItem xmlns:ds="http://schemas.openxmlformats.org/officeDocument/2006/customXml" ds:itemID="{DC46F2A3-A886-4D62-ADC2-8289DE13E482}"/>
</file>

<file path=customXml/itemProps3.xml><?xml version="1.0" encoding="utf-8"?>
<ds:datastoreItem xmlns:ds="http://schemas.openxmlformats.org/officeDocument/2006/customXml" ds:itemID="{424224DA-89E2-4272-BF1B-DB1726D6214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1037</TotalTime>
  <Words>342</Words>
  <Application>Microsoft Office PowerPoint</Application>
  <PresentationFormat>A4 Paper (210x297 mm)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Office Theme</vt:lpstr>
      <vt:lpstr>Manuel pour la réunion virtuelle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SHAREHOLDERS’ MEETING GUIDE 2018</dc:title>
  <dc:creator>Ben Riley</dc:creator>
  <cp:lastModifiedBy>Bart De Vry</cp:lastModifiedBy>
  <cp:revision>212</cp:revision>
  <dcterms:created xsi:type="dcterms:W3CDTF">2018-02-16T12:09:54Z</dcterms:created>
  <dcterms:modified xsi:type="dcterms:W3CDTF">2021-04-01T13:05:28Z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0x010100302C2A2C3D96D541B31B88247C1D3474</vt:lpwstr>
  </property>
</Properties>
</file>