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10" userDrawn="1">
          <p15:clr>
            <a:srgbClr val="A4A3A4"/>
          </p15:clr>
        </p15:guide>
        <p15:guide id="4" pos="41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Riley" initials="BR" lastIdx="4" clrIdx="0">
    <p:extLst>
      <p:ext uri="{19B8F6BF-5375-455C-9EA6-DF929625EA0E}">
        <p15:presenceInfo xmlns:p15="http://schemas.microsoft.com/office/powerpoint/2012/main" userId="S-1-12-1-838716849-1195048227-4183705267-2737946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AAAAAA"/>
    <a:srgbClr val="05234A"/>
    <a:srgbClr val="F4F4F4"/>
    <a:srgbClr val="364247"/>
    <a:srgbClr val="00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414" y="150"/>
      </p:cViewPr>
      <p:guideLst>
        <p:guide orient="horz" pos="2666"/>
        <p:guide pos="2160"/>
        <p:guide pos="210"/>
        <p:guide pos="4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0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7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8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4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8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5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1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lumiagm.com/183502649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7AC-D3A6-410B-8687-6D68847BB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50202"/>
            <a:ext cx="6858000" cy="362546"/>
          </a:xfrm>
          <a:ln>
            <a:noFill/>
          </a:ln>
        </p:spPr>
        <p:txBody>
          <a:bodyPr anchor="t" anchorCtr="0">
            <a:noAutofit/>
          </a:bodyPr>
          <a:lstStyle/>
          <a:p>
            <a:r>
              <a:rPr lang="nl-BE" sz="18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Handleiding voor de virtuele meeting</a:t>
            </a:r>
            <a:endParaRPr lang="en-GB" sz="1800" b="1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0C163-0FF0-43CD-B66C-5912A6C8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" y="192906"/>
            <a:ext cx="1493495" cy="4162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6D5488-2C2D-4EBD-B3AE-C2682F8E6CFA}"/>
              </a:ext>
            </a:extLst>
          </p:cNvPr>
          <p:cNvCxnSpPr>
            <a:cxnSpLocks/>
          </p:cNvCxnSpPr>
          <p:nvPr/>
        </p:nvCxnSpPr>
        <p:spPr>
          <a:xfrm>
            <a:off x="350728" y="4959037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42232C-F749-489C-82DF-C7E25615AA4D}"/>
              </a:ext>
            </a:extLst>
          </p:cNvPr>
          <p:cNvCxnSpPr>
            <a:cxnSpLocks/>
          </p:cNvCxnSpPr>
          <p:nvPr/>
        </p:nvCxnSpPr>
        <p:spPr>
          <a:xfrm>
            <a:off x="347784" y="1355770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E5C437-EE59-4FDB-AF10-8C0204214766}"/>
              </a:ext>
            </a:extLst>
          </p:cNvPr>
          <p:cNvSpPr txBox="1">
            <a:spLocks/>
          </p:cNvSpPr>
          <p:nvPr/>
        </p:nvSpPr>
        <p:spPr>
          <a:xfrm>
            <a:off x="257540" y="1501956"/>
            <a:ext cx="6296734" cy="33886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Dit jaar zullen we een virtuele vergadering houden, waarbij u de mogelijkheid krijgt om de vergadering online bij te wonen, met behulp van uw smartphone, tablet of computer.</a:t>
            </a: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U kunt een live webcast van de vergadering bekijken, vragen stellen aan het bestuur en uw stemmen in realtime indienen. </a:t>
            </a: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Ga naar </a:t>
            </a:r>
            <a:r>
              <a:rPr lang="en-GB" sz="1400" dirty="0">
                <a:solidFill>
                  <a:srgbClr val="0099E0"/>
                </a:solidFill>
                <a:latin typeface="Lato"/>
                <a:hlinkClick r:id="rId3"/>
              </a:rPr>
              <a:t>https://web.lumiagm.com/183502649</a:t>
            </a:r>
            <a:r>
              <a:rPr lang="en-GB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in uw webbrowser</a:t>
            </a: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(geen Google-zoekopdracht) op uw smartphone, tablet of computer. </a:t>
            </a: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Zorg er voor dat u de nieuwste versies van Chrome, Safari, Edge hebt.</a:t>
            </a: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GEBRUIK GEEN INTERNET EXPLORER.</a:t>
            </a: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Log tijdig in zodat je zeker weet dat je browser compatibel is.</a:t>
            </a: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Als u stemrecht heeft, selecteer dan "Login" en voer uw gebruikersnaam en wachtwoord in.</a:t>
            </a:r>
          </a:p>
          <a:p>
            <a:endParaRPr lang="nl-BE" sz="1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U kunt op de site inloggen vanaf 09:30u op 18 mei 2021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504216-5764-4883-B028-60D4DE191CAD}"/>
              </a:ext>
            </a:extLst>
          </p:cNvPr>
          <p:cNvGrpSpPr/>
          <p:nvPr/>
        </p:nvGrpSpPr>
        <p:grpSpPr>
          <a:xfrm>
            <a:off x="1787349" y="5216149"/>
            <a:ext cx="3308354" cy="1800000"/>
            <a:chOff x="120646" y="5692137"/>
            <a:chExt cx="3308354" cy="172408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9D3D8B-875D-4D5A-963E-1AD3BC26F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120646" y="5692137"/>
              <a:ext cx="3308354" cy="172408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A847B9-15AF-447F-819A-28D59A6A1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948" y="5823927"/>
              <a:ext cx="1990727" cy="1119781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50FBBC-E3BE-4E70-AFFB-D2F146A4CCBB}"/>
              </a:ext>
            </a:extLst>
          </p:cNvPr>
          <p:cNvCxnSpPr>
            <a:cxnSpLocks/>
          </p:cNvCxnSpPr>
          <p:nvPr/>
        </p:nvCxnSpPr>
        <p:spPr>
          <a:xfrm>
            <a:off x="333375" y="743777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CF6F21-19EB-4580-B42C-79F8AE054B84}"/>
              </a:ext>
            </a:extLst>
          </p:cNvPr>
          <p:cNvGrpSpPr>
            <a:grpSpLocks noChangeAspect="1"/>
          </p:cNvGrpSpPr>
          <p:nvPr/>
        </p:nvGrpSpPr>
        <p:grpSpPr>
          <a:xfrm>
            <a:off x="1714512" y="7369191"/>
            <a:ext cx="3454027" cy="1800000"/>
            <a:chOff x="218871" y="2246044"/>
            <a:chExt cx="3308354" cy="172408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92D5758-A1BB-4058-8C75-B62DBE79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881" y="2253119"/>
              <a:ext cx="1994219" cy="11217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CB8D082-F228-4D2C-9F3F-D9245685F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871" y="2246044"/>
              <a:ext cx="3308354" cy="1724086"/>
            </a:xfrm>
            <a:prstGeom prst="rect">
              <a:avLst/>
            </a:prstGeom>
          </p:spPr>
        </p:pic>
      </p:grp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DF51E0CB-3E4F-4204-9B1E-6D32D0D79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18599"/>
          <a:stretch/>
        </p:blipFill>
        <p:spPr>
          <a:xfrm>
            <a:off x="5123145" y="115264"/>
            <a:ext cx="1401480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5CA90C3-00BB-474F-AE5E-F31D2309E32A}"/>
              </a:ext>
            </a:extLst>
          </p:cNvPr>
          <p:cNvGrpSpPr/>
          <p:nvPr/>
        </p:nvGrpSpPr>
        <p:grpSpPr>
          <a:xfrm>
            <a:off x="3365500" y="3533070"/>
            <a:ext cx="3308354" cy="1724086"/>
            <a:chOff x="3429000" y="3370232"/>
            <a:chExt cx="3308354" cy="17240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4477A3A-B85A-4313-B9C0-D22ED5B2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5743" y="3500436"/>
              <a:ext cx="1997869" cy="112380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53F7968-43C2-4FAA-AEF8-9902F4C7A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3429000" y="3370232"/>
              <a:ext cx="3308354" cy="172408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280AC06-E5D8-45FF-A4AC-24F740AD0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" y="192906"/>
            <a:ext cx="1493495" cy="416274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A89CB172-6061-429D-B2AB-5A7E54C14178}"/>
              </a:ext>
            </a:extLst>
          </p:cNvPr>
          <p:cNvSpPr txBox="1">
            <a:spLocks/>
          </p:cNvSpPr>
          <p:nvPr/>
        </p:nvSpPr>
        <p:spPr>
          <a:xfrm>
            <a:off x="251734" y="1363721"/>
            <a:ext cx="3177266" cy="7848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Wanneer de authenticatie is gelukt, wordt het infoscherm weergegeven.</a:t>
            </a: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U kunt bedrijfsinformatie bekijken, vragen stellen en stemmen.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BE0D87F-4214-4964-9918-34C6FAAB9DB7}"/>
              </a:ext>
            </a:extLst>
          </p:cNvPr>
          <p:cNvSpPr txBox="1">
            <a:spLocks/>
          </p:cNvSpPr>
          <p:nvPr/>
        </p:nvSpPr>
        <p:spPr>
          <a:xfrm>
            <a:off x="347561" y="770540"/>
            <a:ext cx="2073763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NAVIGATIE</a:t>
            </a:r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6E9883-20D5-44E0-8E43-0AB5740BA7B5}"/>
              </a:ext>
            </a:extLst>
          </p:cNvPr>
          <p:cNvCxnSpPr>
            <a:cxnSpLocks/>
          </p:cNvCxnSpPr>
          <p:nvPr/>
        </p:nvCxnSpPr>
        <p:spPr>
          <a:xfrm>
            <a:off x="346397" y="1257647"/>
            <a:ext cx="2995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C2A28E-3E39-4909-80AD-9E1EDD01D925}"/>
              </a:ext>
            </a:extLst>
          </p:cNvPr>
          <p:cNvCxnSpPr>
            <a:cxnSpLocks/>
          </p:cNvCxnSpPr>
          <p:nvPr/>
        </p:nvCxnSpPr>
        <p:spPr>
          <a:xfrm>
            <a:off x="3527747" y="1257647"/>
            <a:ext cx="2995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61C52906-7170-4332-9A76-6AAC5EA8E8F5}"/>
              </a:ext>
            </a:extLst>
          </p:cNvPr>
          <p:cNvSpPr txBox="1">
            <a:spLocks/>
          </p:cNvSpPr>
          <p:nvPr/>
        </p:nvSpPr>
        <p:spPr>
          <a:xfrm>
            <a:off x="288290" y="4099918"/>
            <a:ext cx="2073763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66F2CD69-D669-4136-999A-10C5801424DE}"/>
              </a:ext>
            </a:extLst>
          </p:cNvPr>
          <p:cNvSpPr txBox="1">
            <a:spLocks/>
          </p:cNvSpPr>
          <p:nvPr/>
        </p:nvSpPr>
        <p:spPr>
          <a:xfrm>
            <a:off x="291359" y="4648767"/>
            <a:ext cx="3086841" cy="16981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Elk stemgerechtigd lid dat de vergadering bijwoont, mag vragen stellen.</a:t>
            </a: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Als u een vraag wilt stellen, selecteert u het berichten icoon</a:t>
            </a: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Berichten kunnen op elk moment tijdens de </a:t>
            </a: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Q&amp;A-sessie worden ingediend tot de voorzitter de sessie afsluit.</a:t>
            </a: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Typ uw bericht in de chatbox onderaan het berichtenscherm.</a:t>
            </a: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Als u tevreden bent met uw bericht, klikt u op </a:t>
            </a: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de verzendknop.</a:t>
            </a:r>
          </a:p>
          <a:p>
            <a:pPr algn="l"/>
            <a:endParaRPr lang="nl-B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b="1" dirty="0">
                <a:latin typeface="Arial" panose="020B0604020202020204" pitchFamily="34" charset="0"/>
                <a:cs typeface="Arial" panose="020B0604020202020204" pitchFamily="34" charset="0"/>
              </a:rPr>
              <a:t>Vragen die via het online platform worden verstuurd, worden gemodereerd voordat ze naar de voorzitter worden gestuurd.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50FBBC-E3BE-4E70-AFFB-D2F146A4CCBB}"/>
              </a:ext>
            </a:extLst>
          </p:cNvPr>
          <p:cNvCxnSpPr>
            <a:cxnSpLocks/>
          </p:cNvCxnSpPr>
          <p:nvPr/>
        </p:nvCxnSpPr>
        <p:spPr>
          <a:xfrm>
            <a:off x="333375" y="743777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D2EBF-FB4C-441B-87D3-6E5BB3BCC615}"/>
              </a:ext>
            </a:extLst>
          </p:cNvPr>
          <p:cNvCxnSpPr>
            <a:cxnSpLocks/>
          </p:cNvCxnSpPr>
          <p:nvPr/>
        </p:nvCxnSpPr>
        <p:spPr>
          <a:xfrm>
            <a:off x="288009" y="4586317"/>
            <a:ext cx="30352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5F2B2D-E3EE-42A0-BF9B-EDCDDFCB0F1A}"/>
              </a:ext>
            </a:extLst>
          </p:cNvPr>
          <p:cNvGrpSpPr/>
          <p:nvPr/>
        </p:nvGrpSpPr>
        <p:grpSpPr>
          <a:xfrm>
            <a:off x="206345" y="2246044"/>
            <a:ext cx="3308354" cy="1724086"/>
            <a:chOff x="218871" y="2246044"/>
            <a:chExt cx="3308354" cy="17240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2119A6-DB3D-4E5D-A7CD-B80B54E8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881" y="2253119"/>
              <a:ext cx="1994219" cy="112174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1713B83-01FA-45C6-AF9F-532546550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871" y="2246044"/>
              <a:ext cx="3308354" cy="1724086"/>
            </a:xfrm>
            <a:prstGeom prst="rect">
              <a:avLst/>
            </a:prstGeom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8BEA535F-3E3F-42E0-88F2-D272EDDEC8CC}"/>
              </a:ext>
            </a:extLst>
          </p:cNvPr>
          <p:cNvSpPr txBox="1">
            <a:spLocks/>
          </p:cNvSpPr>
          <p:nvPr/>
        </p:nvSpPr>
        <p:spPr>
          <a:xfrm>
            <a:off x="3443345" y="766431"/>
            <a:ext cx="3102619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STEMMEN</a:t>
            </a:r>
          </a:p>
          <a:p>
            <a:pPr algn="l"/>
            <a:r>
              <a:rPr lang="en-GB" sz="1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Stemming </a:t>
            </a:r>
            <a:r>
              <a:rPr lang="en-GB" sz="1000" b="1" u="sng" dirty="0" err="1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tijdens</a:t>
            </a:r>
            <a:r>
              <a:rPr lang="en-GB" sz="1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meeting</a:t>
            </a:r>
          </a:p>
          <a:p>
            <a:pPr algn="l"/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72A088C-4345-48D4-8FFE-51A324A57AD5}"/>
              </a:ext>
            </a:extLst>
          </p:cNvPr>
          <p:cNvSpPr txBox="1">
            <a:spLocks/>
          </p:cNvSpPr>
          <p:nvPr/>
        </p:nvSpPr>
        <p:spPr>
          <a:xfrm>
            <a:off x="3437012" y="1358983"/>
            <a:ext cx="3095624" cy="18928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Wanneer er tijdens de vergadering een stemming moet gebeuren zal deze automatisch op het scherm verschijnen.</a:t>
            </a: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Om te stemmen selecteert u uw keuze uit de opties die op het scherm worden getoond.</a:t>
            </a: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Een bericht zal verschijnen dat uw stem is ontvangen.</a:t>
            </a: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Om uw stem te veranderen, druk op een andere keuze.</a:t>
            </a:r>
          </a:p>
          <a:p>
            <a:pPr algn="l"/>
            <a:r>
              <a:rPr lang="nl-BE" sz="1000" dirty="0">
                <a:latin typeface="Arial" panose="020B0604020202020204" pitchFamily="34" charset="0"/>
                <a:cs typeface="Arial" panose="020B0604020202020204" pitchFamily="34" charset="0"/>
              </a:rPr>
              <a:t>Als u uw stem wilt annuleren, Druk op Annuleren.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11B89B8-07E0-4C95-8166-1DBA431FD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5" y="5248275"/>
            <a:ext cx="214312" cy="2143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9E5D96-75BE-4F75-B354-7E5D76547BBC}"/>
              </a:ext>
            </a:extLst>
          </p:cNvPr>
          <p:cNvGrpSpPr/>
          <p:nvPr/>
        </p:nvGrpSpPr>
        <p:grpSpPr>
          <a:xfrm>
            <a:off x="218968" y="7528450"/>
            <a:ext cx="3308354" cy="1896612"/>
            <a:chOff x="218968" y="7528450"/>
            <a:chExt cx="3308354" cy="18966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65EC66B-36C7-4382-883F-C837EBA99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786" y="7661473"/>
              <a:ext cx="1996370" cy="1122958"/>
            </a:xfrm>
            <a:prstGeom prst="rect">
              <a:avLst/>
            </a:prstGeom>
          </p:spPr>
        </p:pic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CAB91A3-D0C5-4D3E-8E95-1B1C2961B8E4}"/>
                </a:ext>
              </a:extLst>
            </p:cNvPr>
            <p:cNvCxnSpPr>
              <a:cxnSpLocks/>
            </p:cNvCxnSpPr>
            <p:nvPr/>
          </p:nvCxnSpPr>
          <p:spPr>
            <a:xfrm>
              <a:off x="333375" y="9425062"/>
              <a:ext cx="2995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5734112-034D-470C-B20F-EC612DA85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968" y="7528450"/>
              <a:ext cx="3308354" cy="1724086"/>
            </a:xfrm>
            <a:prstGeom prst="rect">
              <a:avLst/>
            </a:prstGeom>
          </p:spPr>
        </p:pic>
      </p:grpSp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BABD1E67-3BCA-46F4-8107-B7BC6CFA58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01" y="1556244"/>
            <a:ext cx="223838" cy="223838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390544E-83DA-4720-8850-C7C1A3C04D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18599"/>
          <a:stretch/>
        </p:blipFill>
        <p:spPr>
          <a:xfrm>
            <a:off x="5123145" y="115264"/>
            <a:ext cx="1401480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18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e71e0a3-af15-4912-9e50-f3cd031e0fc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C2A2C3D96D541B31B88247C1D3474" ma:contentTypeVersion="16" ma:contentTypeDescription="Create a new document." ma:contentTypeScope="" ma:versionID="64b8fdae59c09a70312676889ff08733">
  <xsd:schema xmlns:xsd="http://www.w3.org/2001/XMLSchema" xmlns:xs="http://www.w3.org/2001/XMLSchema" xmlns:p="http://schemas.microsoft.com/office/2006/metadata/properties" xmlns:ns1="http://schemas.microsoft.com/sharepoint/v3" xmlns:ns2="642e267e-5cb3-460f-8e49-60a383ee67cb" xmlns:ns3="ce89910e-6f0d-4077-b6f3-ef02eb0e5251" targetNamespace="http://schemas.microsoft.com/office/2006/metadata/properties" ma:root="true" ma:fieldsID="9094536bed7c46b5bd5fec06f5eff712" ns1:_="" ns2:_="" ns3:_="">
    <xsd:import namespace="http://schemas.microsoft.com/sharepoint/v3"/>
    <xsd:import namespace="642e267e-5cb3-460f-8e49-60a383ee67cb"/>
    <xsd:import namespace="ce89910e-6f0d-4077-b6f3-ef02eb0e52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e267e-5cb3-460f-8e49-60a383ee67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910e-6f0d-4077-b6f3-ef02eb0e5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ce89910e-6f0d-4077-b6f3-ef02eb0e5251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49A45E2-AF6A-4238-A81C-F8F456199469}"/>
</file>

<file path=customXml/itemProps2.xml><?xml version="1.0" encoding="utf-8"?>
<ds:datastoreItem xmlns:ds="http://schemas.openxmlformats.org/officeDocument/2006/customXml" ds:itemID="{0608E60A-D705-4098-81D2-2C16DC58E771}"/>
</file>

<file path=customXml/itemProps3.xml><?xml version="1.0" encoding="utf-8"?>
<ds:datastoreItem xmlns:ds="http://schemas.openxmlformats.org/officeDocument/2006/customXml" ds:itemID="{7DEDE238-AB99-42BD-BBBC-DD88A9DC269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1363</TotalTime>
  <Words>330</Words>
  <Application>Microsoft Office PowerPoint</Application>
  <PresentationFormat>A4 Paper (210x297 mm)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Office Theme</vt:lpstr>
      <vt:lpstr>Handleiding voor de virtuele meeting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SHAREHOLDERS’ MEETING GUIDE 2018</dc:title>
  <dc:creator>Ben Riley</dc:creator>
  <cp:lastModifiedBy>Bart De Vry</cp:lastModifiedBy>
  <cp:revision>243</cp:revision>
  <dcterms:created xsi:type="dcterms:W3CDTF">2018-02-16T12:09:54Z</dcterms:created>
  <dcterms:modified xsi:type="dcterms:W3CDTF">2021-04-01T13:05:30Z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0x010100302C2A2C3D96D541B31B88247C1D3474</vt:lpwstr>
  </property>
</Properties>
</file>