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Override PartName="/ppt/commentAuthors.xml" ContentType="application/vnd.openxmlformats-officedocument.presentationml.commentAuthors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</p:sldIdLst>
  <p:sldSz cx="6858000" cy="9906000" type="A4"/>
  <p:notesSz cx="6858000" cy="9144000"/>
  <p:custDataLst>
    <p:tags r:id="rId4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666" userDrawn="1">
          <p15:clr>
            <a:srgbClr val="A4A3A4"/>
          </p15:clr>
        </p15:guide>
        <p15:guide id="2" pos="2160" userDrawn="1">
          <p15:clr>
            <a:srgbClr val="A4A3A4"/>
          </p15:clr>
        </p15:guide>
        <p15:guide id="3" pos="210" userDrawn="1">
          <p15:clr>
            <a:srgbClr val="A4A3A4"/>
          </p15:clr>
        </p15:guide>
        <p15:guide id="4" pos="411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en Riley" initials="BR" lastIdx="4" clrIdx="0">
    <p:extLst>
      <p:ext uri="{19B8F6BF-5375-455C-9EA6-DF929625EA0E}">
        <p15:presenceInfo xmlns:p15="http://schemas.microsoft.com/office/powerpoint/2012/main" userId="S-1-12-1-838716849-1195048227-4183705267-273794645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EEEE"/>
    <a:srgbClr val="AAAAAA"/>
    <a:srgbClr val="05234A"/>
    <a:srgbClr val="F4F4F4"/>
    <a:srgbClr val="364247"/>
    <a:srgbClr val="0038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613" autoAdjust="0"/>
    <p:restoredTop sz="94660"/>
  </p:normalViewPr>
  <p:slideViewPr>
    <p:cSldViewPr snapToGrid="0" showGuides="1">
      <p:cViewPr varScale="1">
        <p:scale>
          <a:sx n="77" d="100"/>
          <a:sy n="77" d="100"/>
        </p:scale>
        <p:origin x="3414" y="150"/>
      </p:cViewPr>
      <p:guideLst>
        <p:guide orient="horz" pos="2666"/>
        <p:guide pos="2160"/>
        <p:guide pos="210"/>
        <p:guide pos="411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12" Type="http://schemas.openxmlformats.org/officeDocument/2006/relationships/customXml" Target="../customXml/item3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11" Type="http://schemas.openxmlformats.org/officeDocument/2006/relationships/customXml" Target="../customXml/item2.xml"/><Relationship Id="rId5" Type="http://schemas.openxmlformats.org/officeDocument/2006/relationships/commentAuthors" Target="commentAuthors.xml"/><Relationship Id="rId10" Type="http://schemas.openxmlformats.org/officeDocument/2006/relationships/customXml" Target="../customXml/item1.xml"/><Relationship Id="rId4" Type="http://schemas.openxmlformats.org/officeDocument/2006/relationships/tags" Target="tags/tag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06C1E-CC30-4E48-8DF6-E55E6505A2F2}" type="datetimeFigureOut">
              <a:rPr lang="en-GB" smtClean="0"/>
              <a:t>01/04/2021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A305C-E918-4F25-8DBC-766F476DD2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831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06C1E-CC30-4E48-8DF6-E55E6505A2F2}" type="datetimeFigureOut">
              <a:rPr lang="en-GB" smtClean="0"/>
              <a:t>01/04/2021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A305C-E918-4F25-8DBC-766F476DD2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84068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06C1E-CC30-4E48-8DF6-E55E6505A2F2}" type="datetimeFigureOut">
              <a:rPr lang="en-GB" smtClean="0"/>
              <a:t>01/04/2021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A305C-E918-4F25-8DBC-766F476DD2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00634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06C1E-CC30-4E48-8DF6-E55E6505A2F2}" type="datetimeFigureOut">
              <a:rPr lang="en-GB" smtClean="0"/>
              <a:t>01/04/2021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A305C-E918-4F25-8DBC-766F476DD2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14765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06C1E-CC30-4E48-8DF6-E55E6505A2F2}" type="datetimeFigureOut">
              <a:rPr lang="en-GB" smtClean="0"/>
              <a:t>01/04/2021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A305C-E918-4F25-8DBC-766F476DD2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3572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06C1E-CC30-4E48-8DF6-E55E6505A2F2}" type="datetimeFigureOut">
              <a:rPr lang="en-GB" smtClean="0"/>
              <a:t>01/04/2021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A305C-E918-4F25-8DBC-766F476DD2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75974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06C1E-CC30-4E48-8DF6-E55E6505A2F2}" type="datetimeFigureOut">
              <a:rPr lang="en-GB" smtClean="0"/>
              <a:t>01/04/2021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A305C-E918-4F25-8DBC-766F476DD2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98873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06C1E-CC30-4E48-8DF6-E55E6505A2F2}" type="datetimeFigureOut">
              <a:rPr lang="en-GB" smtClean="0"/>
              <a:t>01/04/2021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A305C-E918-4F25-8DBC-766F476DD2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24466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06C1E-CC30-4E48-8DF6-E55E6505A2F2}" type="datetimeFigureOut">
              <a:rPr lang="en-GB" smtClean="0"/>
              <a:t>01/04/2021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A305C-E918-4F25-8DBC-766F476DD2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94804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06C1E-CC30-4E48-8DF6-E55E6505A2F2}" type="datetimeFigureOut">
              <a:rPr lang="en-GB" smtClean="0"/>
              <a:t>01/04/2021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A305C-E918-4F25-8DBC-766F476DD2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14588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06C1E-CC30-4E48-8DF6-E55E6505A2F2}" type="datetimeFigureOut">
              <a:rPr lang="en-GB" smtClean="0"/>
              <a:t>01/04/2021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A305C-E918-4F25-8DBC-766F476DD2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71186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806C1E-CC30-4E48-8DF6-E55E6505A2F2}" type="datetimeFigureOut">
              <a:rPr lang="en-GB" smtClean="0"/>
              <a:t>01/04/2021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7A305C-E918-4F25-8DBC-766F476DD2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1348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eb.lumiagm.com/183502649" TargetMode="External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2.png"/><Relationship Id="rId9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E7D7AC-D3A6-410B-8687-6D68847BB1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891084"/>
            <a:ext cx="6858000" cy="362546"/>
          </a:xfrm>
          <a:ln>
            <a:noFill/>
          </a:ln>
        </p:spPr>
        <p:txBody>
          <a:bodyPr anchor="t" anchorCtr="0">
            <a:noAutofit/>
          </a:bodyPr>
          <a:lstStyle/>
          <a:p>
            <a:r>
              <a:rPr lang="en-US" sz="1800" b="1" dirty="0">
                <a:solidFill>
                  <a:srgbClr val="3642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Manual for the virtual meeting</a:t>
            </a:r>
            <a:endParaRPr lang="en-GB" sz="1800" b="1" dirty="0">
              <a:solidFill>
                <a:srgbClr val="36424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1A0C163-0FF0-43CD-B66C-5912A6C8F3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784" y="192906"/>
            <a:ext cx="1493495" cy="416274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F6D5488-2C2D-4EBD-B3AE-C2682F8E6CFA}"/>
              </a:ext>
            </a:extLst>
          </p:cNvPr>
          <p:cNvCxnSpPr>
            <a:cxnSpLocks/>
          </p:cNvCxnSpPr>
          <p:nvPr/>
        </p:nvCxnSpPr>
        <p:spPr>
          <a:xfrm>
            <a:off x="350728" y="4946511"/>
            <a:ext cx="619125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742232C-F749-489C-82DF-C7E25615AA4D}"/>
              </a:ext>
            </a:extLst>
          </p:cNvPr>
          <p:cNvCxnSpPr>
            <a:cxnSpLocks/>
          </p:cNvCxnSpPr>
          <p:nvPr/>
        </p:nvCxnSpPr>
        <p:spPr>
          <a:xfrm>
            <a:off x="347784" y="1368296"/>
            <a:ext cx="619125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 1">
            <a:extLst>
              <a:ext uri="{FF2B5EF4-FFF2-40B4-BE49-F238E27FC236}">
                <a16:creationId xmlns:a16="http://schemas.microsoft.com/office/drawing/2014/main" id="{20E5C437-EE59-4FDB-AF10-8C0204214766}"/>
              </a:ext>
            </a:extLst>
          </p:cNvPr>
          <p:cNvSpPr txBox="1">
            <a:spLocks/>
          </p:cNvSpPr>
          <p:nvPr/>
        </p:nvSpPr>
        <p:spPr>
          <a:xfrm>
            <a:off x="333374" y="1590464"/>
            <a:ext cx="6191251" cy="3194721"/>
          </a:xfrm>
          <a:prstGeom prst="rect">
            <a:avLst/>
          </a:prstGeom>
          <a:ln>
            <a:noFill/>
          </a:ln>
        </p:spPr>
        <p:txBody>
          <a:bodyPr vert="horz" wrap="square" lIns="91440" tIns="45720" rIns="91440" bIns="45720" rtlCol="0" anchor="t" anchorCtr="0">
            <a:sp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This year we’re having a virtual meeting, allowing you to participate online, using your smartphone, tablet or computer.</a:t>
            </a:r>
          </a:p>
          <a:p>
            <a:endParaRPr lang="nl-BE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You will be able to view a live webcast of the meeting, ask the Directors questions online and submit your votes in real time.</a:t>
            </a:r>
          </a:p>
          <a:p>
            <a:endParaRPr lang="nl-BE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BE" sz="1400" dirty="0">
                <a:latin typeface="Arial" panose="020B0604020202020204" pitchFamily="34" charset="0"/>
                <a:cs typeface="Arial" panose="020B0604020202020204" pitchFamily="34" charset="0"/>
              </a:rPr>
              <a:t>Visit </a:t>
            </a:r>
            <a:r>
              <a:rPr lang="en-GB" sz="1400" dirty="0">
                <a:solidFill>
                  <a:srgbClr val="0099E0"/>
                </a:solidFill>
                <a:latin typeface="Lato"/>
                <a:hlinkClick r:id="rId3"/>
              </a:rPr>
              <a:t>https://web.lumiagm.com/183502649</a:t>
            </a:r>
            <a:r>
              <a:rPr lang="en-GB" sz="1400" dirty="0">
                <a:solidFill>
                  <a:srgbClr val="000000"/>
                </a:solidFill>
                <a:latin typeface="Lato"/>
              </a:rPr>
              <a:t> </a:t>
            </a:r>
            <a:r>
              <a:rPr lang="nl-BE" sz="1400" dirty="0">
                <a:latin typeface="Arial" panose="020B0604020202020204" pitchFamily="34" charset="0"/>
                <a:cs typeface="Arial" panose="020B0604020202020204" pitchFamily="34" charset="0"/>
              </a:rPr>
              <a:t>in your web browser</a:t>
            </a:r>
          </a:p>
          <a:p>
            <a:r>
              <a:rPr lang="nl-BE" sz="1400" dirty="0">
                <a:latin typeface="Arial" panose="020B0604020202020204" pitchFamily="34" charset="0"/>
                <a:cs typeface="Arial" panose="020B0604020202020204" pitchFamily="34" charset="0"/>
              </a:rPr>
              <a:t>(no Google search) on </a:t>
            </a:r>
            <a:r>
              <a:rPr lang="nl-BE" sz="1400" dirty="0" err="1"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r>
              <a:rPr lang="nl-BE" sz="1400" dirty="0">
                <a:latin typeface="Arial" panose="020B0604020202020204" pitchFamily="34" charset="0"/>
                <a:cs typeface="Arial" panose="020B0604020202020204" pitchFamily="34" charset="0"/>
              </a:rPr>
              <a:t> smartphone, tablet or computer. </a:t>
            </a:r>
          </a:p>
          <a:p>
            <a:r>
              <a:rPr lang="nl-BE" sz="1400" dirty="0" err="1">
                <a:latin typeface="Arial" panose="020B0604020202020204" pitchFamily="34" charset="0"/>
                <a:cs typeface="Arial" panose="020B0604020202020204" pitchFamily="34" charset="0"/>
              </a:rPr>
              <a:t>Please</a:t>
            </a:r>
            <a:r>
              <a:rPr lang="nl-BE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BE" sz="1400" dirty="0" err="1">
                <a:latin typeface="Arial" panose="020B0604020202020204" pitchFamily="34" charset="0"/>
                <a:cs typeface="Arial" panose="020B0604020202020204" pitchFamily="34" charset="0"/>
              </a:rPr>
              <a:t>ensure</a:t>
            </a:r>
            <a:r>
              <a:rPr lang="nl-BE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BE" sz="1400" dirty="0" err="1"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nl-BE" sz="1400" dirty="0">
                <a:latin typeface="Arial" panose="020B0604020202020204" pitchFamily="34" charset="0"/>
                <a:cs typeface="Arial" panose="020B0604020202020204" pitchFamily="34" charset="0"/>
              </a:rPr>
              <a:t> have </a:t>
            </a:r>
            <a:r>
              <a:rPr lang="nl-BE" sz="14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nl-BE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BE" sz="1400" dirty="0" err="1">
                <a:latin typeface="Arial" panose="020B0604020202020204" pitchFamily="34" charset="0"/>
                <a:cs typeface="Arial" panose="020B0604020202020204" pitchFamily="34" charset="0"/>
              </a:rPr>
              <a:t>latest</a:t>
            </a:r>
            <a:r>
              <a:rPr lang="nl-BE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BE" sz="1400" dirty="0" err="1">
                <a:latin typeface="Arial" panose="020B0604020202020204" pitchFamily="34" charset="0"/>
                <a:cs typeface="Arial" panose="020B0604020202020204" pitchFamily="34" charset="0"/>
              </a:rPr>
              <a:t>versions</a:t>
            </a:r>
            <a:r>
              <a:rPr lang="nl-BE" sz="1400" dirty="0">
                <a:latin typeface="Arial" panose="020B0604020202020204" pitchFamily="34" charset="0"/>
                <a:cs typeface="Arial" panose="020B0604020202020204" pitchFamily="34" charset="0"/>
              </a:rPr>
              <a:t> of Chrome, Safari </a:t>
            </a:r>
            <a:r>
              <a:rPr lang="nl-BE" sz="1400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nl-BE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BE" sz="1400" dirty="0" err="1">
                <a:latin typeface="Arial" panose="020B0604020202020204" pitchFamily="34" charset="0"/>
                <a:cs typeface="Arial" panose="020B0604020202020204" pitchFamily="34" charset="0"/>
              </a:rPr>
              <a:t>Edge</a:t>
            </a:r>
            <a:r>
              <a:rPr lang="nl-BE" sz="1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nl-BE" sz="1400" dirty="0">
                <a:latin typeface="Arial" panose="020B0604020202020204" pitchFamily="34" charset="0"/>
                <a:cs typeface="Arial" panose="020B0604020202020204" pitchFamily="34" charset="0"/>
              </a:rPr>
              <a:t>DON’T USE INTERNET EXPLORER.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Log in in time to ensure that your browser is compatible.</a:t>
            </a:r>
            <a:endParaRPr lang="nl-BE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nl-BE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If you have voting rights, select "Login" and enter your username and password.</a:t>
            </a:r>
          </a:p>
          <a:p>
            <a:endParaRPr lang="nl-BE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You will be able to log into the site from </a:t>
            </a:r>
            <a:r>
              <a:rPr lang="nl-BE" sz="1400" dirty="0">
                <a:latin typeface="Arial" panose="020B0604020202020204" pitchFamily="34" charset="0"/>
                <a:cs typeface="Arial" panose="020B0604020202020204" pitchFamily="34" charset="0"/>
              </a:rPr>
              <a:t>09:30h, 18th May 2021.</a:t>
            </a:r>
            <a:endParaRPr lang="en-GB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2261B48-F634-4709-B4C8-C3472B82B52C}"/>
              </a:ext>
            </a:extLst>
          </p:cNvPr>
          <p:cNvSpPr/>
          <p:nvPr/>
        </p:nvSpPr>
        <p:spPr>
          <a:xfrm>
            <a:off x="4111765" y="6034465"/>
            <a:ext cx="923013" cy="3328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D50FBBC-E3BE-4E70-AFFB-D2F146A4CCBB}"/>
              </a:ext>
            </a:extLst>
          </p:cNvPr>
          <p:cNvCxnSpPr>
            <a:cxnSpLocks/>
          </p:cNvCxnSpPr>
          <p:nvPr/>
        </p:nvCxnSpPr>
        <p:spPr>
          <a:xfrm>
            <a:off x="333375" y="743777"/>
            <a:ext cx="619125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Group 25">
            <a:extLst>
              <a:ext uri="{FF2B5EF4-FFF2-40B4-BE49-F238E27FC236}">
                <a16:creationId xmlns:a16="http://schemas.microsoft.com/office/drawing/2014/main" id="{6C0522B3-6DA4-4865-8ACA-CD1F11F6FF09}"/>
              </a:ext>
            </a:extLst>
          </p:cNvPr>
          <p:cNvGrpSpPr/>
          <p:nvPr/>
        </p:nvGrpSpPr>
        <p:grpSpPr>
          <a:xfrm>
            <a:off x="1787349" y="5216149"/>
            <a:ext cx="3308354" cy="1800000"/>
            <a:chOff x="120646" y="5692137"/>
            <a:chExt cx="3308354" cy="1724086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34D704E4-6FCA-4681-93F5-128E3D1F1D5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16" t="24251" r="3754" b="23170"/>
            <a:stretch/>
          </p:blipFill>
          <p:spPr>
            <a:xfrm>
              <a:off x="120646" y="5692137"/>
              <a:ext cx="3308354" cy="1724086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A844B7A8-513B-4BD1-B881-C160342950E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42948" y="5823927"/>
              <a:ext cx="1990727" cy="1119781"/>
            </a:xfrm>
            <a:prstGeom prst="rect">
              <a:avLst/>
            </a:prstGeom>
          </p:spPr>
        </p:pic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E47186C1-4364-4846-B5A4-94A96C0EB26F}"/>
              </a:ext>
            </a:extLst>
          </p:cNvPr>
          <p:cNvGrpSpPr>
            <a:grpSpLocks noChangeAspect="1"/>
          </p:cNvGrpSpPr>
          <p:nvPr/>
        </p:nvGrpSpPr>
        <p:grpSpPr>
          <a:xfrm>
            <a:off x="1714512" y="7369191"/>
            <a:ext cx="3454027" cy="1800000"/>
            <a:chOff x="218871" y="2246044"/>
            <a:chExt cx="3308354" cy="1724086"/>
          </a:xfrm>
        </p:grpSpPr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646E7A3A-284B-4F44-869E-257876118D0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37881" y="2253119"/>
              <a:ext cx="1994219" cy="1121748"/>
            </a:xfrm>
            <a:prstGeom prst="rect">
              <a:avLst/>
            </a:prstGeom>
          </p:spPr>
        </p:pic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96DC5808-739A-4F89-B16E-ED3B42D4124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16" t="24251" r="3754" b="23170"/>
            <a:stretch/>
          </p:blipFill>
          <p:spPr>
            <a:xfrm>
              <a:off x="218871" y="2246044"/>
              <a:ext cx="3308354" cy="1724086"/>
            </a:xfrm>
            <a:prstGeom prst="rect">
              <a:avLst/>
            </a:prstGeom>
          </p:spPr>
        </p:pic>
      </p:grpSp>
      <p:pic>
        <p:nvPicPr>
          <p:cNvPr id="33" name="Picture 32" descr="Logo, company name&#10;&#10;Description automatically generated">
            <a:extLst>
              <a:ext uri="{FF2B5EF4-FFF2-40B4-BE49-F238E27FC236}">
                <a16:creationId xmlns:a16="http://schemas.microsoft.com/office/drawing/2014/main" id="{873CECF8-A60B-4A99-AEF8-D4C2C5BE07B1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060" b="18599"/>
          <a:stretch/>
        </p:blipFill>
        <p:spPr>
          <a:xfrm>
            <a:off x="5123145" y="115264"/>
            <a:ext cx="1401480" cy="546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9853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B48A08ED-D13A-4C50-8580-830E9D6E8756}"/>
              </a:ext>
            </a:extLst>
          </p:cNvPr>
          <p:cNvCxnSpPr>
            <a:cxnSpLocks/>
          </p:cNvCxnSpPr>
          <p:nvPr/>
        </p:nvCxnSpPr>
        <p:spPr>
          <a:xfrm>
            <a:off x="333375" y="743777"/>
            <a:ext cx="619125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Picture 32">
            <a:extLst>
              <a:ext uri="{FF2B5EF4-FFF2-40B4-BE49-F238E27FC236}">
                <a16:creationId xmlns:a16="http://schemas.microsoft.com/office/drawing/2014/main" id="{C9677A0E-4A63-4C84-B8A1-9537757CF1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784" y="192906"/>
            <a:ext cx="1493495" cy="416274"/>
          </a:xfrm>
          <a:prstGeom prst="rect">
            <a:avLst/>
          </a:prstGeom>
        </p:spPr>
      </p:pic>
      <p:sp>
        <p:nvSpPr>
          <p:cNvPr id="34" name="Title 1">
            <a:extLst>
              <a:ext uri="{FF2B5EF4-FFF2-40B4-BE49-F238E27FC236}">
                <a16:creationId xmlns:a16="http://schemas.microsoft.com/office/drawing/2014/main" id="{73503D29-9792-4DEE-BD1C-92797E6D1C0B}"/>
              </a:ext>
            </a:extLst>
          </p:cNvPr>
          <p:cNvSpPr txBox="1">
            <a:spLocks/>
          </p:cNvSpPr>
          <p:nvPr/>
        </p:nvSpPr>
        <p:spPr>
          <a:xfrm>
            <a:off x="251734" y="1369201"/>
            <a:ext cx="3177266" cy="1992823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t" anchorCtr="0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When successfully authenticated, the info screen       will be displayed.     </a:t>
            </a:r>
          </a:p>
          <a:p>
            <a:pPr algn="l"/>
            <a:endParaRPr lang="en-GB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You can view company information, ask questions and vote.</a:t>
            </a:r>
            <a:endParaRPr lang="en-GB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GB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GB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GB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itle 1">
            <a:extLst>
              <a:ext uri="{FF2B5EF4-FFF2-40B4-BE49-F238E27FC236}">
                <a16:creationId xmlns:a16="http://schemas.microsoft.com/office/drawing/2014/main" id="{C94E3636-BB04-453F-A1B8-8885A1B57345}"/>
              </a:ext>
            </a:extLst>
          </p:cNvPr>
          <p:cNvSpPr txBox="1">
            <a:spLocks/>
          </p:cNvSpPr>
          <p:nvPr/>
        </p:nvSpPr>
        <p:spPr>
          <a:xfrm>
            <a:off x="245961" y="770540"/>
            <a:ext cx="2073763" cy="26179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t" anchorCtr="0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2000" b="1" dirty="0">
                <a:solidFill>
                  <a:srgbClr val="3642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NAVIGATION</a:t>
            </a:r>
            <a:endParaRPr lang="en-GB" sz="2000" dirty="0">
              <a:solidFill>
                <a:srgbClr val="36424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Title 1">
            <a:extLst>
              <a:ext uri="{FF2B5EF4-FFF2-40B4-BE49-F238E27FC236}">
                <a16:creationId xmlns:a16="http://schemas.microsoft.com/office/drawing/2014/main" id="{215D6AAE-7BBF-403B-A647-F225DE170826}"/>
              </a:ext>
            </a:extLst>
          </p:cNvPr>
          <p:cNvSpPr txBox="1">
            <a:spLocks/>
          </p:cNvSpPr>
          <p:nvPr/>
        </p:nvSpPr>
        <p:spPr>
          <a:xfrm>
            <a:off x="3443345" y="766431"/>
            <a:ext cx="3102619" cy="26179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t" anchorCtr="0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2000" b="1" dirty="0">
                <a:solidFill>
                  <a:srgbClr val="3642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VOTING</a:t>
            </a:r>
          </a:p>
          <a:p>
            <a:pPr algn="l"/>
            <a:r>
              <a:rPr lang="en-GB" sz="1000" b="1" dirty="0">
                <a:solidFill>
                  <a:srgbClr val="3642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Voting </a:t>
            </a:r>
            <a:r>
              <a:rPr lang="en-GB" sz="1000" b="1" u="sng" dirty="0">
                <a:solidFill>
                  <a:srgbClr val="3642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during</a:t>
            </a:r>
            <a:r>
              <a:rPr lang="en-GB" sz="1000" b="1" dirty="0">
                <a:solidFill>
                  <a:srgbClr val="3642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meeting</a:t>
            </a:r>
          </a:p>
          <a:p>
            <a:pPr algn="l"/>
            <a:endParaRPr lang="en-GB" sz="2000" dirty="0">
              <a:solidFill>
                <a:srgbClr val="36424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9E135BAD-5D43-4E93-8BF7-87AFB6337CAF}"/>
              </a:ext>
            </a:extLst>
          </p:cNvPr>
          <p:cNvCxnSpPr>
            <a:cxnSpLocks/>
          </p:cNvCxnSpPr>
          <p:nvPr/>
        </p:nvCxnSpPr>
        <p:spPr>
          <a:xfrm>
            <a:off x="346397" y="1257647"/>
            <a:ext cx="299504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B04C25B7-A1FD-4915-9935-9C9569DFF3AA}"/>
              </a:ext>
            </a:extLst>
          </p:cNvPr>
          <p:cNvCxnSpPr>
            <a:cxnSpLocks/>
          </p:cNvCxnSpPr>
          <p:nvPr/>
        </p:nvCxnSpPr>
        <p:spPr>
          <a:xfrm>
            <a:off x="326452" y="4586317"/>
            <a:ext cx="3035267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436614AB-DC0C-471E-889A-6B7B26FB69D4}"/>
              </a:ext>
            </a:extLst>
          </p:cNvPr>
          <p:cNvCxnSpPr>
            <a:cxnSpLocks/>
          </p:cNvCxnSpPr>
          <p:nvPr/>
        </p:nvCxnSpPr>
        <p:spPr>
          <a:xfrm>
            <a:off x="3527747" y="1257647"/>
            <a:ext cx="299504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itle 1">
            <a:extLst>
              <a:ext uri="{FF2B5EF4-FFF2-40B4-BE49-F238E27FC236}">
                <a16:creationId xmlns:a16="http://schemas.microsoft.com/office/drawing/2014/main" id="{E3E671AC-059D-4CA2-B560-35B54DD2ED25}"/>
              </a:ext>
            </a:extLst>
          </p:cNvPr>
          <p:cNvSpPr txBox="1">
            <a:spLocks/>
          </p:cNvSpPr>
          <p:nvPr/>
        </p:nvSpPr>
        <p:spPr>
          <a:xfrm>
            <a:off x="3437012" y="1364463"/>
            <a:ext cx="3095624" cy="2575311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t" anchorCtr="0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If a vote is to be taken during the meeting, it will automatically appear on the screen.</a:t>
            </a:r>
          </a:p>
          <a:p>
            <a:pPr algn="l"/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To vote, select your choice from the options displayed on the screen.</a:t>
            </a:r>
          </a:p>
          <a:p>
            <a:pPr algn="l"/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A message will appear that your vote has been received.</a:t>
            </a:r>
          </a:p>
          <a:p>
            <a:pPr algn="l"/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To change your vote, press another choice.</a:t>
            </a:r>
          </a:p>
          <a:p>
            <a:pPr algn="l"/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If you want to cancel your vote, press Cancel.</a:t>
            </a:r>
            <a:endParaRPr lang="nl-BE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0" name="Title 1">
            <a:extLst>
              <a:ext uri="{FF2B5EF4-FFF2-40B4-BE49-F238E27FC236}">
                <a16:creationId xmlns:a16="http://schemas.microsoft.com/office/drawing/2014/main" id="{385FD7E2-5B5E-4E76-91FF-0164BB035470}"/>
              </a:ext>
            </a:extLst>
          </p:cNvPr>
          <p:cNvSpPr txBox="1">
            <a:spLocks/>
          </p:cNvSpPr>
          <p:nvPr/>
        </p:nvSpPr>
        <p:spPr>
          <a:xfrm>
            <a:off x="337566" y="4099918"/>
            <a:ext cx="2073763" cy="26179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t" anchorCtr="0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2000" b="1" dirty="0">
                <a:solidFill>
                  <a:srgbClr val="3642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QUESTIONS</a:t>
            </a:r>
            <a:endParaRPr lang="en-GB" sz="2000" dirty="0">
              <a:solidFill>
                <a:srgbClr val="36424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2" name="Title 1">
            <a:extLst>
              <a:ext uri="{FF2B5EF4-FFF2-40B4-BE49-F238E27FC236}">
                <a16:creationId xmlns:a16="http://schemas.microsoft.com/office/drawing/2014/main" id="{76F33750-4BC4-42EF-9906-64DDA57D5A30}"/>
              </a:ext>
            </a:extLst>
          </p:cNvPr>
          <p:cNvSpPr txBox="1">
            <a:spLocks/>
          </p:cNvSpPr>
          <p:nvPr/>
        </p:nvSpPr>
        <p:spPr>
          <a:xfrm>
            <a:off x="340635" y="4648767"/>
            <a:ext cx="3177265" cy="1698156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t" anchorCtr="0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Any shareholder is eligible to ask questions.</a:t>
            </a:r>
          </a:p>
          <a:p>
            <a:pPr algn="l"/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If you would like to ask a question, select the messaging icon</a:t>
            </a:r>
          </a:p>
          <a:p>
            <a:pPr algn="l"/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Messages can be submitted at any time during the Q&amp;A session up until the Chairman closes the session.</a:t>
            </a:r>
          </a:p>
          <a:p>
            <a:pPr algn="l"/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Type your message in the chat box at the bottom of the message screen.</a:t>
            </a:r>
          </a:p>
          <a:p>
            <a:pPr algn="l"/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If you are happy with your message, click</a:t>
            </a:r>
          </a:p>
          <a:p>
            <a:pPr algn="l"/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the send button.</a:t>
            </a:r>
          </a:p>
          <a:p>
            <a:pPr algn="l"/>
            <a:endParaRPr lang="nl-BE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Questions sent via the Lumi AGM online platform will be moderated before being sent to the chairman. </a:t>
            </a:r>
            <a:endParaRPr lang="nl-BE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921C4157-AF75-42D4-81A3-A374F70C86A6}"/>
              </a:ext>
            </a:extLst>
          </p:cNvPr>
          <p:cNvGrpSpPr/>
          <p:nvPr/>
        </p:nvGrpSpPr>
        <p:grpSpPr>
          <a:xfrm>
            <a:off x="206345" y="2235096"/>
            <a:ext cx="3308354" cy="1724086"/>
            <a:chOff x="218871" y="2246044"/>
            <a:chExt cx="3308354" cy="1724086"/>
          </a:xfrm>
        </p:grpSpPr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1C33DC3E-C78E-4299-BD38-EDFA2AA4B8D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37881" y="2253119"/>
              <a:ext cx="1994219" cy="1121748"/>
            </a:xfrm>
            <a:prstGeom prst="rect">
              <a:avLst/>
            </a:prstGeom>
          </p:spPr>
        </p:pic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2612B5E0-5285-4F5F-BC6D-3B204C345DB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16" t="24251" r="3754" b="23170"/>
            <a:stretch/>
          </p:blipFill>
          <p:spPr>
            <a:xfrm>
              <a:off x="218871" y="2246044"/>
              <a:ext cx="3308354" cy="1724086"/>
            </a:xfrm>
            <a:prstGeom prst="rect">
              <a:avLst/>
            </a:prstGeom>
          </p:spPr>
        </p:pic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E2657123-BA5B-4572-8A16-06E06DF20C32}"/>
              </a:ext>
            </a:extLst>
          </p:cNvPr>
          <p:cNvGrpSpPr/>
          <p:nvPr/>
        </p:nvGrpSpPr>
        <p:grpSpPr>
          <a:xfrm>
            <a:off x="218968" y="7528450"/>
            <a:ext cx="3308354" cy="1896612"/>
            <a:chOff x="218968" y="7528450"/>
            <a:chExt cx="3308354" cy="1896612"/>
          </a:xfrm>
        </p:grpSpPr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692A40E1-F04B-4D46-8939-DD1F2F0558F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39786" y="7661473"/>
              <a:ext cx="1996370" cy="1122958"/>
            </a:xfrm>
            <a:prstGeom prst="rect">
              <a:avLst/>
            </a:prstGeom>
          </p:spPr>
        </p:pic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8C0EC266-324A-40A5-8434-8A70902DAA92}"/>
                </a:ext>
              </a:extLst>
            </p:cNvPr>
            <p:cNvCxnSpPr>
              <a:cxnSpLocks/>
            </p:cNvCxnSpPr>
            <p:nvPr/>
          </p:nvCxnSpPr>
          <p:spPr>
            <a:xfrm>
              <a:off x="333375" y="9425062"/>
              <a:ext cx="299504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D5A4C1B3-D23C-4EB9-9CF7-3165531E4FD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16" t="24251" r="3754" b="23170"/>
            <a:stretch/>
          </p:blipFill>
          <p:spPr>
            <a:xfrm>
              <a:off x="218968" y="7528450"/>
              <a:ext cx="3308354" cy="1724086"/>
            </a:xfrm>
            <a:prstGeom prst="rect">
              <a:avLst/>
            </a:prstGeom>
          </p:spPr>
        </p:pic>
      </p:grpSp>
      <p:pic>
        <p:nvPicPr>
          <p:cNvPr id="43" name="Picture 42" descr="Icon&#10;&#10;Description automatically generated">
            <a:extLst>
              <a:ext uri="{FF2B5EF4-FFF2-40B4-BE49-F238E27FC236}">
                <a16:creationId xmlns:a16="http://schemas.microsoft.com/office/drawing/2014/main" id="{0865D728-A3D8-4EC9-AE27-72E9C5A2B8B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2235" y="5095875"/>
            <a:ext cx="214312" cy="214312"/>
          </a:xfrm>
          <a:prstGeom prst="rect">
            <a:avLst/>
          </a:prstGeom>
        </p:spPr>
      </p:pic>
      <p:grpSp>
        <p:nvGrpSpPr>
          <p:cNvPr id="45" name="Group 44">
            <a:extLst>
              <a:ext uri="{FF2B5EF4-FFF2-40B4-BE49-F238E27FC236}">
                <a16:creationId xmlns:a16="http://schemas.microsoft.com/office/drawing/2014/main" id="{A28ACB98-70BB-4F17-9D40-101F27D44573}"/>
              </a:ext>
            </a:extLst>
          </p:cNvPr>
          <p:cNvGrpSpPr/>
          <p:nvPr/>
        </p:nvGrpSpPr>
        <p:grpSpPr>
          <a:xfrm>
            <a:off x="3365500" y="3194868"/>
            <a:ext cx="3308354" cy="1724086"/>
            <a:chOff x="3429000" y="3370232"/>
            <a:chExt cx="3308354" cy="1724086"/>
          </a:xfrm>
        </p:grpSpPr>
        <p:pic>
          <p:nvPicPr>
            <p:cNvPr id="47" name="Picture 46">
              <a:extLst>
                <a:ext uri="{FF2B5EF4-FFF2-40B4-BE49-F238E27FC236}">
                  <a16:creationId xmlns:a16="http://schemas.microsoft.com/office/drawing/2014/main" id="{1A46A614-CB4C-4862-8210-526B3A8C4D9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045743" y="3500436"/>
              <a:ext cx="1997869" cy="1123801"/>
            </a:xfrm>
            <a:prstGeom prst="rect">
              <a:avLst/>
            </a:prstGeom>
          </p:spPr>
        </p:pic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id="{810201C1-A3C8-4C2B-A559-F9F4FBAE75D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16" t="24251" r="3754" b="23170"/>
            <a:stretch/>
          </p:blipFill>
          <p:spPr>
            <a:xfrm>
              <a:off x="3429000" y="3370232"/>
              <a:ext cx="3308354" cy="1724086"/>
            </a:xfrm>
            <a:prstGeom prst="rect">
              <a:avLst/>
            </a:prstGeom>
          </p:spPr>
        </p:pic>
      </p:grpSp>
      <p:pic>
        <p:nvPicPr>
          <p:cNvPr id="3" name="Picture 2" descr="Shape&#10;&#10;Description automatically generated with low confidence">
            <a:extLst>
              <a:ext uri="{FF2B5EF4-FFF2-40B4-BE49-F238E27FC236}">
                <a16:creationId xmlns:a16="http://schemas.microsoft.com/office/drawing/2014/main" id="{B7BE773A-11C0-43F7-A872-15C054F5DAF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9212" y="1568770"/>
            <a:ext cx="223838" cy="223838"/>
          </a:xfrm>
          <a:prstGeom prst="rect">
            <a:avLst/>
          </a:prstGeom>
        </p:spPr>
      </p:pic>
      <p:pic>
        <p:nvPicPr>
          <p:cNvPr id="25" name="Picture 24" descr="Logo, company name&#10;&#10;Description automatically generated">
            <a:extLst>
              <a:ext uri="{FF2B5EF4-FFF2-40B4-BE49-F238E27FC236}">
                <a16:creationId xmlns:a16="http://schemas.microsoft.com/office/drawing/2014/main" id="{87004985-7AE3-4352-940D-F410B451541E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060" b="18599"/>
          <a:stretch/>
        </p:blipFill>
        <p:spPr>
          <a:xfrm>
            <a:off x="5123145" y="115264"/>
            <a:ext cx="1401480" cy="546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851876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GUID" val="74588708-75e5-49f6-b57e-f56ae4d2a2be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02C2A2C3D96D541B31B88247C1D3474" ma:contentTypeVersion="16" ma:contentTypeDescription="Create a new document." ma:contentTypeScope="" ma:versionID="64b8fdae59c09a70312676889ff08733">
  <xsd:schema xmlns:xsd="http://www.w3.org/2001/XMLSchema" xmlns:xs="http://www.w3.org/2001/XMLSchema" xmlns:p="http://schemas.microsoft.com/office/2006/metadata/properties" xmlns:ns1="http://schemas.microsoft.com/sharepoint/v3" xmlns:ns2="642e267e-5cb3-460f-8e49-60a383ee67cb" xmlns:ns3="ce89910e-6f0d-4077-b6f3-ef02eb0e5251" targetNamespace="http://schemas.microsoft.com/office/2006/metadata/properties" ma:root="true" ma:fieldsID="9094536bed7c46b5bd5fec06f5eff712" ns1:_="" ns2:_="" ns3:_="">
    <xsd:import namespace="http://schemas.microsoft.com/sharepoint/v3"/>
    <xsd:import namespace="642e267e-5cb3-460f-8e49-60a383ee67cb"/>
    <xsd:import namespace="ce89910e-6f0d-4077-b6f3-ef02eb0e5251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1:_ip_UnifiedCompliancePolicyProperties" minOccurs="0"/>
                <xsd:element ref="ns1:_ip_UnifiedCompliancePolicyUIAction" minOccurs="0"/>
                <xsd:element ref="ns3:MediaServiceAutoTags" minOccurs="0"/>
                <xsd:element ref="ns3:MediaServiceDateTake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_Flow_SignoffStatus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2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3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42e267e-5cb3-460f-8e49-60a383ee67cb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89910e-6f0d-4077-b6f3-ef02eb0e525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_Flow_SignoffStatus" ma:index="19" nillable="true" ma:displayName="Sign-off status" ma:internalName="Sign_x002d_off_x0020_status">
      <xsd:simpleType>
        <xsd:restriction base="dms:Text"/>
      </xsd:simple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Flow_SignoffStatus xmlns="ce89910e-6f0d-4077-b6f3-ef02eb0e5251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CCAD35FE-E4E6-425F-AE52-7F3070A1D9F1}"/>
</file>

<file path=customXml/itemProps2.xml><?xml version="1.0" encoding="utf-8"?>
<ds:datastoreItem xmlns:ds="http://schemas.openxmlformats.org/officeDocument/2006/customXml" ds:itemID="{6E6C279C-8BDF-4C41-A440-61ABEDDF9AA8}"/>
</file>

<file path=customXml/itemProps3.xml><?xml version="1.0" encoding="utf-8"?>
<ds:datastoreItem xmlns:ds="http://schemas.openxmlformats.org/officeDocument/2006/customXml" ds:itemID="{30F53490-6CA8-43DA-B7EA-063EA4BD7268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935</TotalTime>
  <Words>325</Words>
  <Application>Microsoft Office PowerPoint</Application>
  <PresentationFormat>A4 Paper (210x297 mm)</PresentationFormat>
  <Paragraphs>42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Lato</vt:lpstr>
      <vt:lpstr>Office Theme</vt:lpstr>
      <vt:lpstr>Manual for the virtual meeting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ONLINE SHAREHOLDERS’ MEETING GUIDE 2018</dc:title>
  <dc:creator>Ben Riley</dc:creator>
  <cp:lastModifiedBy>Bart De Vry</cp:lastModifiedBy>
  <cp:revision>232</cp:revision>
  <dcterms:created xsi:type="dcterms:W3CDTF">2018-02-16T12:09:54Z</dcterms:created>
  <dcterms:modified xsi:type="dcterms:W3CDTF">2021-04-01T13:05:45Z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0x010100302C2A2C3D96D541B31B88247C1D3474</vt:lpwstr>
  </property>
</Properties>
</file>